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66" r:id="rId7"/>
    <p:sldId id="267" r:id="rId8"/>
    <p:sldId id="260"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623A-4980-89D4-C4AD-0523BC9C2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032819-B847-0162-94AD-443E10B67D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5EE29E-F1EB-B7EE-73FB-B47B9614C84F}"/>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5" name="Footer Placeholder 4">
            <a:extLst>
              <a:ext uri="{FF2B5EF4-FFF2-40B4-BE49-F238E27FC236}">
                <a16:creationId xmlns:a16="http://schemas.microsoft.com/office/drawing/2014/main" id="{80E3C64A-0471-802C-63DC-41A6C27C7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F78BA-213B-61E8-D671-C3F0F4CEC37C}"/>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292167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B630-1303-55FF-2A47-0DD9A2E169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99367-3D21-C46F-828F-9A79488EB6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01AE-A9F1-F12B-77F5-BF5D3C058B4F}"/>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5" name="Footer Placeholder 4">
            <a:extLst>
              <a:ext uri="{FF2B5EF4-FFF2-40B4-BE49-F238E27FC236}">
                <a16:creationId xmlns:a16="http://schemas.microsoft.com/office/drawing/2014/main" id="{4A3A9349-3770-27E6-B64B-D11122BBC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89EFA-D847-1BA5-69CF-0A1AC6829A98}"/>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262254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2F9272-9AE1-A3BC-D302-E812DA2D8C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136515-472E-B132-A4C7-7E78377002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0BA3F-94C8-F855-11A3-3A3274DF4B0B}"/>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5" name="Footer Placeholder 4">
            <a:extLst>
              <a:ext uri="{FF2B5EF4-FFF2-40B4-BE49-F238E27FC236}">
                <a16:creationId xmlns:a16="http://schemas.microsoft.com/office/drawing/2014/main" id="{E8512C1D-CA77-A168-DD84-13A5F7B48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EFBC4-D049-08FE-EF54-94FFD62102F5}"/>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1962724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CCB6-C588-2D35-D528-B85A49BFF9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6DC079-F17D-8A3C-BD7B-D7E1F689E9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FC048-90AA-E37B-8D16-D004CAD81050}"/>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5" name="Footer Placeholder 4">
            <a:extLst>
              <a:ext uri="{FF2B5EF4-FFF2-40B4-BE49-F238E27FC236}">
                <a16:creationId xmlns:a16="http://schemas.microsoft.com/office/drawing/2014/main" id="{B45CAF36-CDC4-EC32-5D18-347523515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88C41-A071-9482-A1C6-353883155E29}"/>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1031039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8559-65C0-D56B-BCC4-EE65322E2A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38B487-7EB1-E2FC-82A5-1F948AC72C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D4A8CA-E7EE-C8EE-2F74-DF3D36B10915}"/>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5" name="Footer Placeholder 4">
            <a:extLst>
              <a:ext uri="{FF2B5EF4-FFF2-40B4-BE49-F238E27FC236}">
                <a16:creationId xmlns:a16="http://schemas.microsoft.com/office/drawing/2014/main" id="{6306EE66-73D3-8FA2-8355-EDD4466E0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70E47-FA87-FF7A-DDA2-497B74BCDBF2}"/>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2306895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7081-7E0A-DBDB-7DBF-4817E14A4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0D580-F8B7-8D96-E77C-735D92609F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0ACB71-A88B-B996-F930-DF72FB72A7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4900E9-DAF7-A631-26B4-4593A7207D89}"/>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6" name="Footer Placeholder 5">
            <a:extLst>
              <a:ext uri="{FF2B5EF4-FFF2-40B4-BE49-F238E27FC236}">
                <a16:creationId xmlns:a16="http://schemas.microsoft.com/office/drawing/2014/main" id="{287C1DAB-08BC-FB67-CEA5-C372468DE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212449-5511-00D1-7DA1-C551CE95453A}"/>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627318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54A2-B8C9-11B1-4D94-C8CD92A618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CE5F6-51F7-9686-0B45-C13BD65D1F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BFD625-9A3D-036A-E2A2-E266EAE60A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BFF1C6-422F-82FB-3BB1-926F266866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D36F4-D135-9ED9-8AC2-EB26127E82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5FA362-E5C9-D2F4-0F3D-5414DC999525}"/>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8" name="Footer Placeholder 7">
            <a:extLst>
              <a:ext uri="{FF2B5EF4-FFF2-40B4-BE49-F238E27FC236}">
                <a16:creationId xmlns:a16="http://schemas.microsoft.com/office/drawing/2014/main" id="{0DB5BA6D-A1C1-1CB4-7FE3-D3519CEBDE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472929-905F-B751-9C52-B6FAFBDD7BD0}"/>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261346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F179-A4FE-A52F-2612-6335EF15AC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BD8063-72E6-782B-72DF-FAFA7D711B39}"/>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4" name="Footer Placeholder 3">
            <a:extLst>
              <a:ext uri="{FF2B5EF4-FFF2-40B4-BE49-F238E27FC236}">
                <a16:creationId xmlns:a16="http://schemas.microsoft.com/office/drawing/2014/main" id="{4F696B73-BD52-8AAB-1DEF-B7FD1C4CCC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39D644-F2BC-DD1B-72F3-7B278A24845B}"/>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1883419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607D18-19C5-A2C8-84D8-C9AB1EE4BF2C}"/>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3" name="Footer Placeholder 2">
            <a:extLst>
              <a:ext uri="{FF2B5EF4-FFF2-40B4-BE49-F238E27FC236}">
                <a16:creationId xmlns:a16="http://schemas.microsoft.com/office/drawing/2014/main" id="{C75623A8-3B6A-48D4-97EB-FC810A72C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55D2CC-C5F6-E611-0185-0B9A12DF067D}"/>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1288348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AB0A-3BAA-3669-1933-7376E8B57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84B2E4-FB78-0685-4C17-F1BC7036EE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72D1CA-090B-D6A0-419B-E32D1C116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004658-F08A-8DCE-C96B-AA0D0D79970E}"/>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6" name="Footer Placeholder 5">
            <a:extLst>
              <a:ext uri="{FF2B5EF4-FFF2-40B4-BE49-F238E27FC236}">
                <a16:creationId xmlns:a16="http://schemas.microsoft.com/office/drawing/2014/main" id="{5A5B2A4A-1074-2F69-6958-8F60E83B73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DBB8D3-6496-E975-2FD1-097426EE2C37}"/>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106585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FA91D-2D48-6402-12E8-21DFF8A1B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E22CC1-7ED6-0FC6-21CA-E0115F6E31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5B962C-5B91-CABD-5EEE-73167A0FF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5B4653-2F39-6110-B3D5-2DEF825AA6FB}"/>
              </a:ext>
            </a:extLst>
          </p:cNvPr>
          <p:cNvSpPr>
            <a:spLocks noGrp="1"/>
          </p:cNvSpPr>
          <p:nvPr>
            <p:ph type="dt" sz="half" idx="10"/>
          </p:nvPr>
        </p:nvSpPr>
        <p:spPr/>
        <p:txBody>
          <a:bodyPr/>
          <a:lstStyle/>
          <a:p>
            <a:fld id="{9D8FEF09-4305-4552-BF56-1234D43F31F4}" type="datetimeFigureOut">
              <a:rPr lang="en-US" smtClean="0"/>
              <a:t>3/19/2024</a:t>
            </a:fld>
            <a:endParaRPr lang="en-US"/>
          </a:p>
        </p:txBody>
      </p:sp>
      <p:sp>
        <p:nvSpPr>
          <p:cNvPr id="6" name="Footer Placeholder 5">
            <a:extLst>
              <a:ext uri="{FF2B5EF4-FFF2-40B4-BE49-F238E27FC236}">
                <a16:creationId xmlns:a16="http://schemas.microsoft.com/office/drawing/2014/main" id="{7B28F315-7BC8-71A0-C0CF-843A256BE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59F51-4CE7-1A08-AC1A-7C71C525F9F4}"/>
              </a:ext>
            </a:extLst>
          </p:cNvPr>
          <p:cNvSpPr>
            <a:spLocks noGrp="1"/>
          </p:cNvSpPr>
          <p:nvPr>
            <p:ph type="sldNum" sz="quarter" idx="12"/>
          </p:nvPr>
        </p:nvSpPr>
        <p:spPr/>
        <p:txBody>
          <a:bodyPr/>
          <a:lstStyle/>
          <a:p>
            <a:fld id="{072E726C-9F2D-46D5-9B8D-3BBF1F37B827}" type="slidenum">
              <a:rPr lang="en-US" smtClean="0"/>
              <a:t>‹#›</a:t>
            </a:fld>
            <a:endParaRPr lang="en-US"/>
          </a:p>
        </p:txBody>
      </p:sp>
    </p:spTree>
    <p:extLst>
      <p:ext uri="{BB962C8B-B14F-4D97-AF65-F5344CB8AC3E}">
        <p14:creationId xmlns:p14="http://schemas.microsoft.com/office/powerpoint/2010/main" val="15562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B9FBDD-431D-4384-2633-67D92FDF1D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55B66D-37AA-D2BB-82D1-4AB4471AAE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A8723-A237-BCC9-DDA8-D920FA59B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FEF09-4305-4552-BF56-1234D43F31F4}" type="datetimeFigureOut">
              <a:rPr lang="en-US" smtClean="0"/>
              <a:t>3/19/2024</a:t>
            </a:fld>
            <a:endParaRPr lang="en-US"/>
          </a:p>
        </p:txBody>
      </p:sp>
      <p:sp>
        <p:nvSpPr>
          <p:cNvPr id="5" name="Footer Placeholder 4">
            <a:extLst>
              <a:ext uri="{FF2B5EF4-FFF2-40B4-BE49-F238E27FC236}">
                <a16:creationId xmlns:a16="http://schemas.microsoft.com/office/drawing/2014/main" id="{50A3C9D8-E578-5A0B-519E-EC08430FA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0C32-ADA1-C8E2-0112-4FCBE05E7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2E726C-9F2D-46D5-9B8D-3BBF1F37B827}" type="slidenum">
              <a:rPr lang="en-US" smtClean="0"/>
              <a:t>‹#›</a:t>
            </a:fld>
            <a:endParaRPr lang="en-US"/>
          </a:p>
        </p:txBody>
      </p:sp>
    </p:spTree>
    <p:extLst>
      <p:ext uri="{BB962C8B-B14F-4D97-AF65-F5344CB8AC3E}">
        <p14:creationId xmlns:p14="http://schemas.microsoft.com/office/powerpoint/2010/main" val="1536343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7E146-E56F-2B2E-6420-46A34362857F}"/>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A67D7FD-08B6-D9A9-BB1A-D6E6C886B3A2}"/>
              </a:ext>
            </a:extLst>
          </p:cNvPr>
          <p:cNvSpPr txBox="1"/>
          <p:nvPr/>
        </p:nvSpPr>
        <p:spPr>
          <a:xfrm>
            <a:off x="3008671" y="2728903"/>
            <a:ext cx="6174658" cy="1477328"/>
          </a:xfrm>
          <a:prstGeom prst="rect">
            <a:avLst/>
          </a:prstGeom>
          <a:noFill/>
        </p:spPr>
        <p:txBody>
          <a:bodyPr wrap="square">
            <a:spAutoFit/>
          </a:bodyPr>
          <a:lstStyle/>
          <a:p>
            <a:pPr algn="ctr"/>
            <a:r>
              <a:rPr lang="en-GB" sz="3600" b="1" dirty="0">
                <a:latin typeface="Algerian" panose="04020705040A02060702" pitchFamily="82" charset="0"/>
                <a:ea typeface="+mj-lt"/>
                <a:cs typeface="+mj-lt"/>
              </a:rPr>
              <a:t>DOMAIN:TOUR &amp;TOURISM</a:t>
            </a:r>
            <a:br>
              <a:rPr lang="en-GB" sz="3600" b="1" dirty="0">
                <a:latin typeface="Algerian" panose="04020705040A02060702" pitchFamily="82" charset="0"/>
                <a:ea typeface="+mj-lt"/>
                <a:cs typeface="+mj-lt"/>
              </a:rPr>
            </a:br>
            <a:r>
              <a:rPr lang="en-GB" sz="3600" b="1" dirty="0">
                <a:latin typeface="Algerian" panose="04020705040A02060702" pitchFamily="82" charset="0"/>
                <a:ea typeface="+mj-lt"/>
                <a:cs typeface="+mj-lt"/>
              </a:rPr>
              <a:t>GUIDE FOR THE TOURIST</a:t>
            </a:r>
            <a:br>
              <a:rPr lang="en-GB" b="1" dirty="0">
                <a:ea typeface="+mj-lt"/>
                <a:cs typeface="+mj-lt"/>
              </a:rPr>
            </a:br>
            <a:endParaRPr lang="en-US" b="1" dirty="0"/>
          </a:p>
        </p:txBody>
      </p:sp>
    </p:spTree>
    <p:extLst>
      <p:ext uri="{BB962C8B-B14F-4D97-AF65-F5344CB8AC3E}">
        <p14:creationId xmlns:p14="http://schemas.microsoft.com/office/powerpoint/2010/main" val="154652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4D956D-E2F1-980E-D66E-F6215B513AD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3939C598-1150-CE33-A63C-25D500A50C34}"/>
              </a:ext>
            </a:extLst>
          </p:cNvPr>
          <p:cNvSpPr txBox="1"/>
          <p:nvPr/>
        </p:nvSpPr>
        <p:spPr>
          <a:xfrm>
            <a:off x="1813560" y="1962835"/>
            <a:ext cx="8176260" cy="1323439"/>
          </a:xfrm>
          <a:prstGeom prst="rect">
            <a:avLst/>
          </a:prstGeom>
          <a:noFill/>
        </p:spPr>
        <p:txBody>
          <a:bodyPr wrap="square">
            <a:spAutoFit/>
          </a:bodyPr>
          <a:lstStyle/>
          <a:p>
            <a:r>
              <a:rPr lang="en-US" sz="4000" b="1" i="0" dirty="0">
                <a:effectLst/>
              </a:rPr>
              <a:t>“Travelling – it leaves you speechless, then turns you into a storyteller.”</a:t>
            </a:r>
            <a:endParaRPr lang="en-IN" sz="4000" b="1" dirty="0"/>
          </a:p>
        </p:txBody>
      </p:sp>
    </p:spTree>
    <p:extLst>
      <p:ext uri="{BB962C8B-B14F-4D97-AF65-F5344CB8AC3E}">
        <p14:creationId xmlns:p14="http://schemas.microsoft.com/office/powerpoint/2010/main" val="1602948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60A07E-9446-5205-A568-17255AC03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440" y="1013461"/>
            <a:ext cx="6263640" cy="3315652"/>
          </a:xfrm>
          <a:prstGeom prst="rect">
            <a:avLst/>
          </a:prstGeom>
        </p:spPr>
      </p:pic>
    </p:spTree>
    <p:extLst>
      <p:ext uri="{BB962C8B-B14F-4D97-AF65-F5344CB8AC3E}">
        <p14:creationId xmlns:p14="http://schemas.microsoft.com/office/powerpoint/2010/main" val="4287049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B6202C-84D5-96FE-6A1A-5D751C8FCC9D}"/>
              </a:ext>
            </a:extLst>
          </p:cNvPr>
          <p:cNvPicPr>
            <a:picLocks noChangeAspect="1"/>
          </p:cNvPicPr>
          <p:nvPr/>
        </p:nvPicPr>
        <p:blipFill>
          <a:blip r:embed="rId2"/>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id="{B3FB643D-B630-E0F9-E26C-767CCEDA4C27}"/>
              </a:ext>
            </a:extLst>
          </p:cNvPr>
          <p:cNvSpPr txBox="1"/>
          <p:nvPr/>
        </p:nvSpPr>
        <p:spPr>
          <a:xfrm>
            <a:off x="0" y="2442094"/>
            <a:ext cx="3162300" cy="2862322"/>
          </a:xfrm>
          <a:prstGeom prst="rect">
            <a:avLst/>
          </a:prstGeom>
          <a:noFill/>
        </p:spPr>
        <p:txBody>
          <a:bodyPr wrap="square" rtlCol="0">
            <a:spAutoFit/>
          </a:bodyPr>
          <a:lstStyle/>
          <a:p>
            <a:br>
              <a:rPr lang="en-US" dirty="0">
                <a:solidFill>
                  <a:srgbClr val="FF0000"/>
                </a:solidFill>
              </a:rPr>
            </a:br>
            <a:br>
              <a:rPr lang="en-US" dirty="0">
                <a:solidFill>
                  <a:srgbClr val="FF0000"/>
                </a:solidFill>
              </a:rPr>
            </a:br>
            <a:br>
              <a:rPr lang="en-US" dirty="0">
                <a:solidFill>
                  <a:srgbClr val="FF0000"/>
                </a:solidFill>
              </a:rPr>
            </a:br>
            <a:r>
              <a:rPr lang="en-US" dirty="0">
                <a:solidFill>
                  <a:srgbClr val="FF0000"/>
                </a:solidFill>
              </a:rPr>
              <a:t>TEAM MEMBERS</a:t>
            </a:r>
          </a:p>
          <a:p>
            <a:r>
              <a:rPr lang="en-US" dirty="0">
                <a:solidFill>
                  <a:srgbClr val="FF0000"/>
                </a:solidFill>
              </a:rPr>
              <a:t>2210030068-D.SHAHEEN</a:t>
            </a:r>
          </a:p>
          <a:p>
            <a:r>
              <a:rPr lang="en-US" dirty="0">
                <a:solidFill>
                  <a:srgbClr val="FF0000"/>
                </a:solidFill>
              </a:rPr>
              <a:t>2210030352-K.ARCHANA</a:t>
            </a:r>
          </a:p>
          <a:p>
            <a:r>
              <a:rPr lang="en-US" dirty="0">
                <a:solidFill>
                  <a:srgbClr val="FF0000"/>
                </a:solidFill>
              </a:rPr>
              <a:t>2210030139-Y.VARSHINI</a:t>
            </a:r>
          </a:p>
          <a:p>
            <a:r>
              <a:rPr lang="en-US" dirty="0">
                <a:solidFill>
                  <a:srgbClr val="FF0000"/>
                </a:solidFill>
              </a:rPr>
              <a:t>2210030140-R.SAI PRANATHI</a:t>
            </a:r>
          </a:p>
          <a:p>
            <a:r>
              <a:rPr lang="en-US" dirty="0">
                <a:solidFill>
                  <a:srgbClr val="FF0000"/>
                </a:solidFill>
              </a:rPr>
              <a:t>2210030249-S.NEHA REDDY</a:t>
            </a:r>
          </a:p>
          <a:p>
            <a:endParaRPr lang="en-US" dirty="0">
              <a:solidFill>
                <a:srgbClr val="FF0000"/>
              </a:solidFill>
            </a:endParaRPr>
          </a:p>
        </p:txBody>
      </p:sp>
    </p:spTree>
    <p:extLst>
      <p:ext uri="{BB962C8B-B14F-4D97-AF65-F5344CB8AC3E}">
        <p14:creationId xmlns:p14="http://schemas.microsoft.com/office/powerpoint/2010/main" val="296413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97B6A8-AFB2-579F-C5E0-34DE29B64BF4}"/>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15240"/>
            <a:ext cx="12192000" cy="6857999"/>
          </a:xfrm>
          <a:prstGeom prst="rect">
            <a:avLst/>
          </a:prstGeom>
        </p:spPr>
      </p:pic>
      <p:sp>
        <p:nvSpPr>
          <p:cNvPr id="3" name="TextBox 2">
            <a:extLst>
              <a:ext uri="{FF2B5EF4-FFF2-40B4-BE49-F238E27FC236}">
                <a16:creationId xmlns:a16="http://schemas.microsoft.com/office/drawing/2014/main" id="{9A64F672-E287-7DE0-E57D-D373E77107CA}"/>
              </a:ext>
            </a:extLst>
          </p:cNvPr>
          <p:cNvSpPr txBox="1"/>
          <p:nvPr/>
        </p:nvSpPr>
        <p:spPr>
          <a:xfrm>
            <a:off x="1556693" y="287742"/>
            <a:ext cx="9078614" cy="646331"/>
          </a:xfrm>
          <a:prstGeom prst="rect">
            <a:avLst/>
          </a:prstGeom>
          <a:noFill/>
        </p:spPr>
        <p:txBody>
          <a:bodyPr wrap="square">
            <a:spAutoFit/>
          </a:bodyPr>
          <a:lstStyle/>
          <a:p>
            <a:r>
              <a:rPr lang="en-US" sz="3600" b="1" dirty="0">
                <a:latin typeface="Algerian" panose="04020705040A02060702" pitchFamily="82" charset="0"/>
              </a:rPr>
              <a:t>    INTRODUCTION TO GUIDE THE TOURSIT</a:t>
            </a:r>
          </a:p>
        </p:txBody>
      </p:sp>
      <p:sp>
        <p:nvSpPr>
          <p:cNvPr id="5" name="TextBox 4">
            <a:extLst>
              <a:ext uri="{FF2B5EF4-FFF2-40B4-BE49-F238E27FC236}">
                <a16:creationId xmlns:a16="http://schemas.microsoft.com/office/drawing/2014/main" id="{73F6359C-1C42-CB85-EB93-88F296DCE2F4}"/>
              </a:ext>
            </a:extLst>
          </p:cNvPr>
          <p:cNvSpPr txBox="1"/>
          <p:nvPr/>
        </p:nvSpPr>
        <p:spPr>
          <a:xfrm>
            <a:off x="876300" y="1399461"/>
            <a:ext cx="10195560" cy="3416320"/>
          </a:xfrm>
          <a:prstGeom prst="rect">
            <a:avLst/>
          </a:prstGeom>
          <a:noFill/>
        </p:spPr>
        <p:txBody>
          <a:bodyPr wrap="square">
            <a:spAutoFit/>
          </a:bodyPr>
          <a:lstStyle/>
          <a:p>
            <a:r>
              <a:rPr lang="en-US" sz="2400" b="1" dirty="0"/>
              <a:t>Welcome to our tour and tourism Website. Whether you're a seasoned traveler or planning your very first adventure, this guide is your passport to discovering the world's most captivating destinations. From iconic landmarks to hidden gems and cultural experiences. Join us as we embark on a virtual journey across continents, exploring the best places to visit, activities to indulge in, and tips to make your travel experiences truly unforgettable, we also provide you with the navigation route map for selected places. Get ready to pack your bags and let your wanderlust guide you as we navigate the exciting world of travel together!</a:t>
            </a:r>
          </a:p>
        </p:txBody>
      </p:sp>
    </p:spTree>
    <p:extLst>
      <p:ext uri="{BB962C8B-B14F-4D97-AF65-F5344CB8AC3E}">
        <p14:creationId xmlns:p14="http://schemas.microsoft.com/office/powerpoint/2010/main" val="27697396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47E00D-7D14-4FAE-23F3-36AD6DFB892A}"/>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4845"/>
            <a:ext cx="12192000" cy="6887689"/>
          </a:xfrm>
          <a:prstGeom prst="rect">
            <a:avLst/>
          </a:prstGeom>
        </p:spPr>
      </p:pic>
      <p:sp>
        <p:nvSpPr>
          <p:cNvPr id="3" name="TextBox 2">
            <a:extLst>
              <a:ext uri="{FF2B5EF4-FFF2-40B4-BE49-F238E27FC236}">
                <a16:creationId xmlns:a16="http://schemas.microsoft.com/office/drawing/2014/main" id="{9A64F672-E287-7DE0-E57D-D373E77107CA}"/>
              </a:ext>
            </a:extLst>
          </p:cNvPr>
          <p:cNvSpPr txBox="1"/>
          <p:nvPr/>
        </p:nvSpPr>
        <p:spPr>
          <a:xfrm>
            <a:off x="2513173" y="356028"/>
            <a:ext cx="8162392" cy="646331"/>
          </a:xfrm>
          <a:prstGeom prst="rect">
            <a:avLst/>
          </a:prstGeom>
          <a:noFill/>
        </p:spPr>
        <p:txBody>
          <a:bodyPr wrap="square">
            <a:spAutoFit/>
          </a:bodyPr>
          <a:lstStyle/>
          <a:p>
            <a:r>
              <a:rPr lang="en-US" sz="3600" b="1" dirty="0"/>
              <a:t>          </a:t>
            </a:r>
            <a:r>
              <a:rPr lang="en-US" sz="3600" b="1" dirty="0">
                <a:latin typeface="Algerian" panose="04020705040A02060702" pitchFamily="82" charset="0"/>
              </a:rPr>
              <a:t>PROBLEM STATEMENT</a:t>
            </a:r>
          </a:p>
        </p:txBody>
      </p:sp>
      <p:sp>
        <p:nvSpPr>
          <p:cNvPr id="16" name="TextBox 15">
            <a:extLst>
              <a:ext uri="{FF2B5EF4-FFF2-40B4-BE49-F238E27FC236}">
                <a16:creationId xmlns:a16="http://schemas.microsoft.com/office/drawing/2014/main" id="{50442D2A-E7CE-CB7B-C275-9B6621EAC7DE}"/>
              </a:ext>
            </a:extLst>
          </p:cNvPr>
          <p:cNvSpPr txBox="1"/>
          <p:nvPr/>
        </p:nvSpPr>
        <p:spPr>
          <a:xfrm>
            <a:off x="720090" y="1240780"/>
            <a:ext cx="10751820" cy="3785652"/>
          </a:xfrm>
          <a:prstGeom prst="rect">
            <a:avLst/>
          </a:prstGeom>
          <a:noFill/>
        </p:spPr>
        <p:txBody>
          <a:bodyPr wrap="square" anchor="t">
            <a:spAutoFit/>
          </a:bodyPr>
          <a:lstStyle/>
          <a:p>
            <a:r>
              <a:rPr lang="en-US" sz="2400" b="1" i="0" dirty="0">
                <a:effectLst/>
              </a:rPr>
              <a:t>Many travelers face difficulty in planning their trips efficiently due to the overwhelming amount of information available online. They struggle to find reliable guidance on must-visit landmarks and authentic restaurants while also navigating unfamiliar routes in a new city. This often leads to confusion, wasted time, and missed opportunities to experience the best of what a destination has to offer. Therefore, there is a clear need for a user-friendly tourism guide website that simplifies the process by offering clear recommendations for famous landmarks, popular restaurants, and easy-to-follow route maps, helping travelers make the most of their adventures without the stress and hassle of extensive research and planning.</a:t>
            </a:r>
            <a:endParaRPr lang="en-IN" sz="2400" b="1" dirty="0"/>
          </a:p>
        </p:txBody>
      </p:sp>
    </p:spTree>
    <p:extLst>
      <p:ext uri="{BB962C8B-B14F-4D97-AF65-F5344CB8AC3E}">
        <p14:creationId xmlns:p14="http://schemas.microsoft.com/office/powerpoint/2010/main" val="3014231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307194-BB81-967A-345A-E9F4E68BA6D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9A64F672-E287-7DE0-E57D-D373E77107CA}"/>
              </a:ext>
            </a:extLst>
          </p:cNvPr>
          <p:cNvSpPr txBox="1"/>
          <p:nvPr/>
        </p:nvSpPr>
        <p:spPr>
          <a:xfrm>
            <a:off x="2476500" y="295362"/>
            <a:ext cx="8762945" cy="646331"/>
          </a:xfrm>
          <a:prstGeom prst="rect">
            <a:avLst/>
          </a:prstGeom>
          <a:noFill/>
        </p:spPr>
        <p:txBody>
          <a:bodyPr wrap="square">
            <a:spAutoFit/>
          </a:bodyPr>
          <a:lstStyle/>
          <a:p>
            <a:r>
              <a:rPr lang="en-US" sz="3600" b="1" dirty="0">
                <a:latin typeface="Algerian" panose="04020705040A02060702" pitchFamily="82" charset="0"/>
              </a:rPr>
              <a:t>       SOLUTION BREAKDOWN</a:t>
            </a:r>
          </a:p>
        </p:txBody>
      </p:sp>
      <p:sp>
        <p:nvSpPr>
          <p:cNvPr id="7" name="TextBox 6">
            <a:extLst>
              <a:ext uri="{FF2B5EF4-FFF2-40B4-BE49-F238E27FC236}">
                <a16:creationId xmlns:a16="http://schemas.microsoft.com/office/drawing/2014/main" id="{4D982A2A-AE70-3F17-A554-2DFA4BA7FD0D}"/>
              </a:ext>
            </a:extLst>
          </p:cNvPr>
          <p:cNvSpPr txBox="1"/>
          <p:nvPr/>
        </p:nvSpPr>
        <p:spPr>
          <a:xfrm>
            <a:off x="701012" y="990028"/>
            <a:ext cx="10614688" cy="5324535"/>
          </a:xfrm>
          <a:prstGeom prst="rect">
            <a:avLst/>
          </a:prstGeom>
          <a:noFill/>
        </p:spPr>
        <p:txBody>
          <a:bodyPr wrap="square">
            <a:spAutoFit/>
          </a:bodyPr>
          <a:lstStyle/>
          <a:p>
            <a:pPr algn="l">
              <a:buFont typeface="+mj-lt"/>
              <a:buAutoNum type="arabicPeriod"/>
            </a:pPr>
            <a:r>
              <a:rPr lang="en-US" sz="2000" b="1" dirty="0">
                <a:latin typeface="Times New Roman" panose="02020603050405020304" pitchFamily="18" charset="0"/>
                <a:cs typeface="Times New Roman" panose="02020603050405020304" pitchFamily="18" charset="0"/>
              </a:rPr>
              <a:t>SOLUTION:</a:t>
            </a:r>
            <a:br>
              <a:rPr lang="en-US" sz="2000" b="1" dirty="0">
                <a:latin typeface="Times New Roman" panose="02020603050405020304" pitchFamily="18" charset="0"/>
                <a:cs typeface="Times New Roman" panose="02020603050405020304" pitchFamily="18" charset="0"/>
              </a:rPr>
            </a:br>
            <a:r>
              <a:rPr lang="en-US" sz="2000" b="1" i="0" dirty="0">
                <a:effectLst/>
              </a:rPr>
              <a:t>Our tourism guide website is designed to make travel planning easy and enjoyable for everyone. With just a few clicks, travelers can discover the most famous landmarks and renowned restaurants in any destination, along with detailed route maps to help them get there hassle-free.</a:t>
            </a:r>
            <a:br>
              <a:rPr lang="en-US" sz="2000" b="1" i="0" dirty="0">
                <a:effectLst/>
              </a:rPr>
            </a:br>
            <a:r>
              <a:rPr lang="en-US" sz="2000" b="1" dirty="0">
                <a:latin typeface="Times New Roman" panose="02020603050405020304" pitchFamily="18" charset="0"/>
                <a:cs typeface="Times New Roman" panose="02020603050405020304" pitchFamily="18" charset="0"/>
              </a:rPr>
              <a:t>BENEFITS:</a:t>
            </a:r>
            <a:br>
              <a:rPr lang="en-US" sz="2000" b="1" dirty="0">
                <a:latin typeface="Times New Roman" panose="02020603050405020304" pitchFamily="18" charset="0"/>
                <a:cs typeface="Times New Roman" panose="02020603050405020304" pitchFamily="18" charset="0"/>
              </a:rPr>
            </a:br>
            <a:r>
              <a:rPr lang="en-US" sz="2000" b="1" i="0" dirty="0">
                <a:effectLst/>
                <a:latin typeface="Söhne"/>
              </a:rPr>
              <a:t>Convenience: Travelers can access all the information they need in one place, saving time and effort in researching multiple sources.</a:t>
            </a:r>
          </a:p>
          <a:p>
            <a:pPr algn="l">
              <a:buFont typeface="+mj-lt"/>
              <a:buAutoNum type="arabicPeriod"/>
            </a:pPr>
            <a:r>
              <a:rPr lang="en-US" sz="2000" b="1" i="0" dirty="0">
                <a:effectLst/>
                <a:latin typeface="Söhne"/>
              </a:rPr>
              <a:t>Clear Recommendations: Our website provides clear recommendations for must-visit landmarks and top-rated restaurants, making it easy for travelers to prioritize their itinerary.</a:t>
            </a:r>
          </a:p>
          <a:p>
            <a:pPr algn="l">
              <a:buFont typeface="+mj-lt"/>
              <a:buAutoNum type="arabicPeriod"/>
            </a:pPr>
            <a:r>
              <a:rPr lang="en-US" sz="2000" b="1" i="0" dirty="0">
                <a:effectLst/>
                <a:latin typeface="Söhne"/>
              </a:rPr>
              <a:t>Easy Navigation: Detailed route maps ensure that travelers can navigate their way to each destination with confidence, even in unfamiliar surroundings.</a:t>
            </a:r>
          </a:p>
          <a:p>
            <a:pPr algn="l">
              <a:buFont typeface="+mj-lt"/>
              <a:buAutoNum type="arabicPeriod"/>
            </a:pPr>
            <a:r>
              <a:rPr lang="en-US" sz="2000" b="1" i="0" dirty="0">
                <a:effectLst/>
                <a:latin typeface="Söhne"/>
              </a:rPr>
              <a:t>Authentic Experiences: By highlighting authentic local landmarks and restaurants, we help travelers discover the true essence of a destination, avoiding tourist traps.</a:t>
            </a:r>
            <a:br>
              <a:rPr lang="en-US" sz="2000" b="1" i="0" dirty="0">
                <a:effectLst/>
                <a:latin typeface="Söhne"/>
              </a:rPr>
            </a:br>
            <a:r>
              <a:rPr lang="en-US" sz="2000" b="1" i="0" dirty="0">
                <a:effectLst/>
                <a:latin typeface="Söhne"/>
              </a:rPr>
              <a:t>5.Customization: Travelers can personalize their experience by filtering landmarks and restaurants based on their interests, budget, and dietary preferences</a:t>
            </a:r>
            <a:r>
              <a:rPr lang="en-US" sz="2000" b="0" i="0" dirty="0">
                <a:effectLst/>
                <a:latin typeface="Söhne"/>
              </a:rPr>
              <a:t>.</a:t>
            </a:r>
          </a:p>
          <a:p>
            <a:br>
              <a:rPr lang="en-US" sz="2000" b="1" dirty="0"/>
            </a:br>
            <a:endParaRPr lang="en-IN" sz="2000" b="1" dirty="0"/>
          </a:p>
        </p:txBody>
      </p:sp>
    </p:spTree>
    <p:extLst>
      <p:ext uri="{BB962C8B-B14F-4D97-AF65-F5344CB8AC3E}">
        <p14:creationId xmlns:p14="http://schemas.microsoft.com/office/powerpoint/2010/main" val="1713907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B8D768-5EF9-C25F-8F2F-D5A29A248034}"/>
              </a:ext>
            </a:extLst>
          </p:cNvPr>
          <p:cNvPicPr>
            <a:picLocks noChangeAspect="1"/>
          </p:cNvPicPr>
          <p:nvPr/>
        </p:nvPicPr>
        <p:blipFill>
          <a:blip r:embed="rId2"/>
          <a:stretch>
            <a:fillRect/>
          </a:stretch>
        </p:blipFill>
        <p:spPr>
          <a:xfrm>
            <a:off x="0" y="-91440"/>
            <a:ext cx="6286500" cy="7147559"/>
          </a:xfrm>
          <a:prstGeom prst="rect">
            <a:avLst/>
          </a:prstGeom>
        </p:spPr>
      </p:pic>
      <p:pic>
        <p:nvPicPr>
          <p:cNvPr id="16" name="Picture 15">
            <a:extLst>
              <a:ext uri="{FF2B5EF4-FFF2-40B4-BE49-F238E27FC236}">
                <a16:creationId xmlns:a16="http://schemas.microsoft.com/office/drawing/2014/main" id="{5DF4C9AC-728A-F98D-AB55-8F039864DF23}"/>
              </a:ext>
            </a:extLst>
          </p:cNvPr>
          <p:cNvPicPr>
            <a:picLocks noChangeAspect="1"/>
          </p:cNvPicPr>
          <p:nvPr/>
        </p:nvPicPr>
        <p:blipFill>
          <a:blip r:embed="rId3"/>
          <a:stretch>
            <a:fillRect/>
          </a:stretch>
        </p:blipFill>
        <p:spPr>
          <a:xfrm>
            <a:off x="6286500" y="0"/>
            <a:ext cx="6286500" cy="6857999"/>
          </a:xfrm>
          <a:prstGeom prst="rect">
            <a:avLst/>
          </a:prstGeom>
        </p:spPr>
      </p:pic>
    </p:spTree>
    <p:extLst>
      <p:ext uri="{BB962C8B-B14F-4D97-AF65-F5344CB8AC3E}">
        <p14:creationId xmlns:p14="http://schemas.microsoft.com/office/powerpoint/2010/main" val="256253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3510-C4AB-D723-DA98-38314FE813DE}"/>
              </a:ext>
            </a:extLst>
          </p:cNvPr>
          <p:cNvSpPr>
            <a:spLocks noGrp="1"/>
          </p:cNvSpPr>
          <p:nvPr>
            <p:ph type="title"/>
          </p:nvPr>
        </p:nvSpPr>
        <p:spPr>
          <a:xfrm>
            <a:off x="838200" y="365126"/>
            <a:ext cx="1787013" cy="529610"/>
          </a:xfrm>
        </p:spPr>
        <p:txBody>
          <a:bodyPr>
            <a:normAutofit/>
          </a:bodyPr>
          <a:lstStyle/>
          <a:p>
            <a:r>
              <a:rPr lang="en-US" sz="2000" b="1" dirty="0">
                <a:latin typeface="Algerian" panose="04020705040A02060702" pitchFamily="82" charset="0"/>
              </a:rPr>
              <a:t>FLOWCHART</a:t>
            </a:r>
            <a:endParaRPr lang="en-IN" sz="2000" b="1" dirty="0">
              <a:latin typeface="Algerian" panose="04020705040A02060702" pitchFamily="82" charset="0"/>
            </a:endParaRPr>
          </a:p>
        </p:txBody>
      </p:sp>
      <p:pic>
        <p:nvPicPr>
          <p:cNvPr id="4" name="Picture 3">
            <a:extLst>
              <a:ext uri="{FF2B5EF4-FFF2-40B4-BE49-F238E27FC236}">
                <a16:creationId xmlns:a16="http://schemas.microsoft.com/office/drawing/2014/main" id="{FBB4B608-6C2F-FA84-C8FB-99BBCDED690F}"/>
              </a:ext>
            </a:extLst>
          </p:cNvPr>
          <p:cNvPicPr>
            <a:picLocks noChangeAspect="1"/>
          </p:cNvPicPr>
          <p:nvPr/>
        </p:nvPicPr>
        <p:blipFill>
          <a:blip r:embed="rId2"/>
          <a:stretch>
            <a:fillRect/>
          </a:stretch>
        </p:blipFill>
        <p:spPr>
          <a:xfrm>
            <a:off x="2517058" y="769389"/>
            <a:ext cx="6095999" cy="5847721"/>
          </a:xfrm>
          <a:prstGeom prst="rect">
            <a:avLst/>
          </a:prstGeom>
        </p:spPr>
      </p:pic>
    </p:spTree>
    <p:extLst>
      <p:ext uri="{BB962C8B-B14F-4D97-AF65-F5344CB8AC3E}">
        <p14:creationId xmlns:p14="http://schemas.microsoft.com/office/powerpoint/2010/main" val="185911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F1D0E9-4A1E-A17F-2D21-7F4203E4914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24" y="-6573"/>
            <a:ext cx="12191275" cy="6864573"/>
          </a:xfrm>
          <a:prstGeom prst="rect">
            <a:avLst/>
          </a:prstGeom>
        </p:spPr>
      </p:pic>
      <p:sp>
        <p:nvSpPr>
          <p:cNvPr id="68" name="TextBox 67">
            <a:extLst>
              <a:ext uri="{FF2B5EF4-FFF2-40B4-BE49-F238E27FC236}">
                <a16:creationId xmlns:a16="http://schemas.microsoft.com/office/drawing/2014/main" id="{265C2656-F05B-4984-C11B-2502E68E1C29}"/>
              </a:ext>
            </a:extLst>
          </p:cNvPr>
          <p:cNvSpPr txBox="1"/>
          <p:nvPr/>
        </p:nvSpPr>
        <p:spPr>
          <a:xfrm>
            <a:off x="851898" y="965653"/>
            <a:ext cx="10745742" cy="5262979"/>
          </a:xfrm>
          <a:prstGeom prst="rect">
            <a:avLst/>
          </a:prstGeom>
          <a:noFill/>
        </p:spPr>
        <p:txBody>
          <a:bodyPr wrap="square">
            <a:spAutoFit/>
          </a:bodyPr>
          <a:lstStyle/>
          <a:p>
            <a:r>
              <a:rPr lang="en-US" sz="2400" b="1" dirty="0"/>
              <a:t>Design: Create a user-friendly website layout with easy navigation.</a:t>
            </a:r>
          </a:p>
          <a:p>
            <a:r>
              <a:rPr lang="en-US" sz="2400" b="1" dirty="0"/>
              <a:t>Development: Use HTML, CSS, and JavaScript for front-end, PHP.</a:t>
            </a:r>
          </a:p>
          <a:p>
            <a:r>
              <a:rPr lang="en-US" sz="2400" b="1" dirty="0"/>
              <a:t>Database: Set up a database to store landmark, restaurant, and route map data.</a:t>
            </a:r>
          </a:p>
          <a:p>
            <a:r>
              <a:rPr lang="en-US" sz="2400" b="1" dirty="0"/>
              <a:t>API Integration: Integrate Google Maps API for route maps and Yelp API for restaurant reviews.</a:t>
            </a:r>
          </a:p>
          <a:p>
            <a:r>
              <a:rPr lang="en-US" sz="2400" b="1" dirty="0"/>
              <a:t>Content Creation: Write concise descriptions and gather images for landmarks and restaurants.</a:t>
            </a:r>
          </a:p>
          <a:p>
            <a:r>
              <a:rPr lang="en-US" sz="2400" b="1" dirty="0"/>
              <a:t>Search Functionality: Implement a search feature for users to find specific landmarks and restaurants.</a:t>
            </a:r>
          </a:p>
          <a:p>
            <a:r>
              <a:rPr lang="en-US" sz="2400" b="1" dirty="0"/>
              <a:t>Testing: Test the website for functionality, usability, and responsiveness.</a:t>
            </a:r>
          </a:p>
          <a:p>
            <a:r>
              <a:rPr lang="en-US" sz="2400" b="1" dirty="0"/>
              <a:t>Launch: Deploy the website on a hosting platform and make it accessible to users.</a:t>
            </a:r>
          </a:p>
          <a:p>
            <a:r>
              <a:rPr lang="en-US" sz="2400" b="1" dirty="0"/>
              <a:t>Marketing: Promote the website through social media, travel forums, and partnerships with tourism organizations.</a:t>
            </a:r>
          </a:p>
          <a:p>
            <a:endParaRPr lang="en-US" sz="2400" b="1" dirty="0"/>
          </a:p>
        </p:txBody>
      </p:sp>
      <p:sp>
        <p:nvSpPr>
          <p:cNvPr id="3" name="TextBox 2">
            <a:extLst>
              <a:ext uri="{FF2B5EF4-FFF2-40B4-BE49-F238E27FC236}">
                <a16:creationId xmlns:a16="http://schemas.microsoft.com/office/drawing/2014/main" id="{9A64F672-E287-7DE0-E57D-D373E77107CA}"/>
              </a:ext>
            </a:extLst>
          </p:cNvPr>
          <p:cNvSpPr txBox="1"/>
          <p:nvPr/>
        </p:nvSpPr>
        <p:spPr>
          <a:xfrm>
            <a:off x="1714501" y="295362"/>
            <a:ext cx="8679180" cy="646331"/>
          </a:xfrm>
          <a:prstGeom prst="rect">
            <a:avLst/>
          </a:prstGeom>
          <a:noFill/>
        </p:spPr>
        <p:txBody>
          <a:bodyPr wrap="square">
            <a:spAutoFit/>
          </a:bodyPr>
          <a:lstStyle/>
          <a:p>
            <a:pPr algn="ctr"/>
            <a:r>
              <a:rPr lang="en-US" sz="3600" b="1" dirty="0"/>
              <a:t>IMPLEMENTATION</a:t>
            </a:r>
          </a:p>
        </p:txBody>
      </p:sp>
      <p:sp>
        <p:nvSpPr>
          <p:cNvPr id="9" name="TextBox 8">
            <a:extLst>
              <a:ext uri="{FF2B5EF4-FFF2-40B4-BE49-F238E27FC236}">
                <a16:creationId xmlns:a16="http://schemas.microsoft.com/office/drawing/2014/main" id="{BA5C6B08-A9FB-505F-3D9D-2F2AB3B033AB}"/>
              </a:ext>
            </a:extLst>
          </p:cNvPr>
          <p:cNvSpPr txBox="1"/>
          <p:nvPr/>
        </p:nvSpPr>
        <p:spPr>
          <a:xfrm>
            <a:off x="5885039" y="1669880"/>
            <a:ext cx="6096000" cy="1631216"/>
          </a:xfrm>
          <a:prstGeom prst="rect">
            <a:avLst/>
          </a:prstGeom>
          <a:noFill/>
        </p:spPr>
        <p:txBody>
          <a:bodyPr wrap="square">
            <a:spAutoFit/>
          </a:bodyPr>
          <a:lstStyle/>
          <a:p>
            <a:pPr>
              <a:lnSpc>
                <a:spcPct val="100000"/>
              </a:lnSpc>
            </a:pPr>
            <a:endParaRPr lang="en-GB" sz="2000" dirty="0"/>
          </a:p>
          <a:p>
            <a:pPr marL="0" indent="0">
              <a:lnSpc>
                <a:spcPct val="100000"/>
              </a:lnSpc>
              <a:buNone/>
            </a:pPr>
            <a:endParaRPr lang="en-GB" sz="2000" dirty="0"/>
          </a:p>
          <a:p>
            <a:pPr marL="0" indent="0">
              <a:lnSpc>
                <a:spcPct val="100000"/>
              </a:lnSpc>
              <a:buNone/>
            </a:pPr>
            <a:endParaRPr lang="en-GB" sz="2000" dirty="0"/>
          </a:p>
          <a:p>
            <a:pPr>
              <a:lnSpc>
                <a:spcPct val="100000"/>
              </a:lnSpc>
            </a:pPr>
            <a:endParaRPr lang="en-GB" sz="2000" dirty="0"/>
          </a:p>
          <a:p>
            <a:endParaRPr lang="en-US" sz="2000" b="1" dirty="0"/>
          </a:p>
        </p:txBody>
      </p:sp>
    </p:spTree>
    <p:extLst>
      <p:ext uri="{BB962C8B-B14F-4D97-AF65-F5344CB8AC3E}">
        <p14:creationId xmlns:p14="http://schemas.microsoft.com/office/powerpoint/2010/main" val="6293882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68"/>
                                        </p:tgtEl>
                                        <p:attrNameLst>
                                          <p:attrName>r</p:attrName>
                                        </p:attrNameLst>
                                      </p:cBhvr>
                                    </p:animRot>
                                    <p:animRot by="-240000">
                                      <p:cBhvr>
                                        <p:cTn id="7" dur="200" fill="hold">
                                          <p:stCondLst>
                                            <p:cond delay="200"/>
                                          </p:stCondLst>
                                        </p:cTn>
                                        <p:tgtEl>
                                          <p:spTgt spid="68"/>
                                        </p:tgtEl>
                                        <p:attrNameLst>
                                          <p:attrName>r</p:attrName>
                                        </p:attrNameLst>
                                      </p:cBhvr>
                                    </p:animRot>
                                    <p:animRot by="240000">
                                      <p:cBhvr>
                                        <p:cTn id="8" dur="200" fill="hold">
                                          <p:stCondLst>
                                            <p:cond delay="400"/>
                                          </p:stCondLst>
                                        </p:cTn>
                                        <p:tgtEl>
                                          <p:spTgt spid="68"/>
                                        </p:tgtEl>
                                        <p:attrNameLst>
                                          <p:attrName>r</p:attrName>
                                        </p:attrNameLst>
                                      </p:cBhvr>
                                    </p:animRot>
                                    <p:animRot by="-240000">
                                      <p:cBhvr>
                                        <p:cTn id="9" dur="200" fill="hold">
                                          <p:stCondLst>
                                            <p:cond delay="600"/>
                                          </p:stCondLst>
                                        </p:cTn>
                                        <p:tgtEl>
                                          <p:spTgt spid="68"/>
                                        </p:tgtEl>
                                        <p:attrNameLst>
                                          <p:attrName>r</p:attrName>
                                        </p:attrNameLst>
                                      </p:cBhvr>
                                    </p:animRot>
                                    <p:animRot by="120000">
                                      <p:cBhvr>
                                        <p:cTn id="10" dur="200" fill="hold">
                                          <p:stCondLst>
                                            <p:cond delay="800"/>
                                          </p:stCondLst>
                                        </p:cTn>
                                        <p:tgtEl>
                                          <p:spTgt spid="6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7" presetClass="emph" presetSubtype="0" fill="remove" nodeType="clickEffect">
                                  <p:stCondLst>
                                    <p:cond delay="0"/>
                                  </p:stCondLst>
                                  <p:childTnLst>
                                    <p:animClr clrSpc="rgb" dir="cw">
                                      <p:cBhvr override="childStyle">
                                        <p:cTn id="14" dur="250" autoRev="1" fill="remove"/>
                                        <p:tgtEl>
                                          <p:spTgt spid="3">
                                            <p:txEl>
                                              <p:pRg st="0" end="0"/>
                                            </p:txEl>
                                          </p:spTgt>
                                        </p:tgtEl>
                                        <p:attrNameLst>
                                          <p:attrName>style.color</p:attrName>
                                        </p:attrNameLst>
                                      </p:cBhvr>
                                      <p:to>
                                        <a:schemeClr val="bg1"/>
                                      </p:to>
                                    </p:animClr>
                                    <p:animClr clrSpc="rgb" dir="cw">
                                      <p:cBhvr>
                                        <p:cTn id="15" dur="250" autoRev="1" fill="remove"/>
                                        <p:tgtEl>
                                          <p:spTgt spid="3">
                                            <p:txEl>
                                              <p:pRg st="0" end="0"/>
                                            </p:txEl>
                                          </p:spTgt>
                                        </p:tgtEl>
                                        <p:attrNameLst>
                                          <p:attrName>fillcolor</p:attrName>
                                        </p:attrNameLst>
                                      </p:cBhvr>
                                      <p:to>
                                        <a:schemeClr val="bg1"/>
                                      </p:to>
                                    </p:animClr>
                                    <p:set>
                                      <p:cBhvr>
                                        <p:cTn id="16" dur="250" autoRev="1" fill="remove"/>
                                        <p:tgtEl>
                                          <p:spTgt spid="3">
                                            <p:txEl>
                                              <p:pRg st="0" end="0"/>
                                            </p:txEl>
                                          </p:spTgt>
                                        </p:tgtEl>
                                        <p:attrNameLst>
                                          <p:attrName>fill.type</p:attrName>
                                        </p:attrNameLst>
                                      </p:cBhvr>
                                      <p:to>
                                        <p:strVal val="solid"/>
                                      </p:to>
                                    </p:set>
                                    <p:set>
                                      <p:cBhvr>
                                        <p:cTn id="17" dur="250" autoRev="1" fill="remove"/>
                                        <p:tgtEl>
                                          <p:spTgt spid="3">
                                            <p:txEl>
                                              <p:pRg st="0" end="0"/>
                                            </p:txEl>
                                          </p:spTgt>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nodePh="1">
                                  <p:stCondLst>
                                    <p:cond delay="0"/>
                                  </p:stCondLst>
                                  <p:endCondLst>
                                    <p:cond evt="begin" delay="0">
                                      <p:tn val="20"/>
                                    </p:cond>
                                  </p:endCondLst>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44C9DE-F0A3-AC00-5417-E5A3EF657584}"/>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359640" cy="6857999"/>
          </a:xfrm>
          <a:prstGeom prst="rect">
            <a:avLst/>
          </a:prstGeom>
        </p:spPr>
      </p:pic>
      <p:sp>
        <p:nvSpPr>
          <p:cNvPr id="3" name="TextBox 2">
            <a:extLst>
              <a:ext uri="{FF2B5EF4-FFF2-40B4-BE49-F238E27FC236}">
                <a16:creationId xmlns:a16="http://schemas.microsoft.com/office/drawing/2014/main" id="{9A64F672-E287-7DE0-E57D-D373E77107CA}"/>
              </a:ext>
            </a:extLst>
          </p:cNvPr>
          <p:cNvSpPr txBox="1"/>
          <p:nvPr/>
        </p:nvSpPr>
        <p:spPr>
          <a:xfrm>
            <a:off x="144780" y="246308"/>
            <a:ext cx="11140385" cy="646331"/>
          </a:xfrm>
          <a:prstGeom prst="rect">
            <a:avLst/>
          </a:prstGeom>
          <a:noFill/>
        </p:spPr>
        <p:txBody>
          <a:bodyPr wrap="square">
            <a:spAutoFit/>
          </a:bodyPr>
          <a:lstStyle/>
          <a:p>
            <a:pPr algn="ctr"/>
            <a:r>
              <a:rPr lang="en-US" sz="3600" b="1" dirty="0">
                <a:latin typeface="Algerian" panose="04020705040A02060702" pitchFamily="82" charset="0"/>
              </a:rPr>
              <a:t>CONCLUSION</a:t>
            </a:r>
          </a:p>
        </p:txBody>
      </p:sp>
      <p:sp>
        <p:nvSpPr>
          <p:cNvPr id="7" name="TextBox 6">
            <a:extLst>
              <a:ext uri="{FF2B5EF4-FFF2-40B4-BE49-F238E27FC236}">
                <a16:creationId xmlns:a16="http://schemas.microsoft.com/office/drawing/2014/main" id="{A3C59A38-2830-4787-B6AC-00F58B7BE073}"/>
              </a:ext>
            </a:extLst>
          </p:cNvPr>
          <p:cNvSpPr txBox="1"/>
          <p:nvPr/>
        </p:nvSpPr>
        <p:spPr>
          <a:xfrm>
            <a:off x="1112520" y="1330375"/>
            <a:ext cx="9829800" cy="3046988"/>
          </a:xfrm>
          <a:prstGeom prst="rect">
            <a:avLst/>
          </a:prstGeom>
          <a:noFill/>
        </p:spPr>
        <p:txBody>
          <a:bodyPr wrap="square">
            <a:spAutoFit/>
          </a:bodyPr>
          <a:lstStyle/>
          <a:p>
            <a:r>
              <a:rPr lang="en-US" sz="2400" b="1" i="0" dirty="0">
                <a:effectLst/>
              </a:rPr>
              <a:t>In conclusion, our tourism guide website offers travelers a seamless experience to explore famous landmarks, discover renowned restaurants, and navigate route maps with ease. With user-friendly design, comprehensive content, and intuitive functionality, we aim to enhance every traveler's journey, making it memorable and enjoyable. Whether you're planning your next adventure or seeking inspiration for your travels, our website is your ultimate companion to unlock the wonders of the world. Happy exploring!</a:t>
            </a:r>
            <a:endParaRPr lang="en-US" sz="2400" b="1" dirty="0"/>
          </a:p>
        </p:txBody>
      </p:sp>
    </p:spTree>
    <p:extLst>
      <p:ext uri="{BB962C8B-B14F-4D97-AF65-F5344CB8AC3E}">
        <p14:creationId xmlns:p14="http://schemas.microsoft.com/office/powerpoint/2010/main" val="3223109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691</Words>
  <Application>Microsoft Office PowerPoint</Application>
  <PresentationFormat>Widescreen</PresentationFormat>
  <Paragraphs>34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FLOWCHART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 j</dc:creator>
  <cp:lastModifiedBy>D.shaheen shaheen</cp:lastModifiedBy>
  <cp:revision>5</cp:revision>
  <dcterms:created xsi:type="dcterms:W3CDTF">2023-10-14T04:10:50Z</dcterms:created>
  <dcterms:modified xsi:type="dcterms:W3CDTF">2024-03-19T11:58:24Z</dcterms:modified>
</cp:coreProperties>
</file>